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82" r:id="rId4"/>
    <p:sldId id="265" r:id="rId5"/>
    <p:sldId id="257" r:id="rId6"/>
    <p:sldId id="262" r:id="rId7"/>
    <p:sldId id="270" r:id="rId8"/>
    <p:sldId id="274" r:id="rId9"/>
    <p:sldId id="258" r:id="rId10"/>
    <p:sldId id="271" r:id="rId11"/>
    <p:sldId id="261" r:id="rId12"/>
    <p:sldId id="276" r:id="rId13"/>
    <p:sldId id="279" r:id="rId14"/>
    <p:sldId id="280" r:id="rId15"/>
    <p:sldId id="283" r:id="rId16"/>
    <p:sldId id="284" r:id="rId17"/>
    <p:sldId id="281" r:id="rId18"/>
    <p:sldId id="285" r:id="rId19"/>
    <p:sldId id="259" r:id="rId20"/>
    <p:sldId id="278" r:id="rId21"/>
    <p:sldId id="263" r:id="rId22"/>
    <p:sldId id="273" r:id="rId23"/>
    <p:sldId id="275" r:id="rId24"/>
    <p:sldId id="268" r:id="rId25"/>
    <p:sldId id="264" r:id="rId26"/>
    <p:sldId id="272" r:id="rId27"/>
    <p:sldId id="267" r:id="rId28"/>
    <p:sldId id="26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48"/>
    <p:restoredTop sz="94586"/>
  </p:normalViewPr>
  <p:slideViewPr>
    <p:cSldViewPr snapToGrid="0" snapToObjects="1">
      <p:cViewPr varScale="1">
        <p:scale>
          <a:sx n="129" d="100"/>
          <a:sy n="129" d="100"/>
        </p:scale>
        <p:origin x="224" y="1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//Users/andyoh2/Dropbox/1RUDataScience/GITHUB/Project_DissolvableData/WorkHistory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Computer Used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Computer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Sheet1!$A$2:$A$4</c:f>
              <c:strCache>
                <c:ptCount val="3"/>
                <c:pt idx="0">
                  <c:v>Apple</c:v>
                </c:pt>
                <c:pt idx="1">
                  <c:v>PC</c:v>
                </c:pt>
                <c:pt idx="2">
                  <c:v>Linux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3.0</c:v>
                </c:pt>
                <c:pt idx="1">
                  <c:v>0.0</c:v>
                </c:pt>
                <c:pt idx="2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/>
              <a:t>Numbers of Hours Worked</a:t>
            </a:r>
            <a:r>
              <a:rPr lang="en-US" sz="2000" b="1" baseline="0"/>
              <a:t> on Project</a:t>
            </a:r>
            <a:endParaRPr lang="en-US" sz="2000" b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Baskaran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Sheet1!$A$3:$B$13</c:f>
              <c:multiLvlStrCache>
                <c:ptCount val="11"/>
                <c:lvl>
                  <c:pt idx="0">
                    <c:v>Tuesday</c:v>
                  </c:pt>
                  <c:pt idx="1">
                    <c:v>Wednesday</c:v>
                  </c:pt>
                  <c:pt idx="2">
                    <c:v>Thursday</c:v>
                  </c:pt>
                  <c:pt idx="3">
                    <c:v>Friday</c:v>
                  </c:pt>
                  <c:pt idx="4">
                    <c:v>Saturday</c:v>
                  </c:pt>
                  <c:pt idx="5">
                    <c:v>Sunday</c:v>
                  </c:pt>
                  <c:pt idx="6">
                    <c:v>Monday</c:v>
                  </c:pt>
                  <c:pt idx="7">
                    <c:v>Tuesday</c:v>
                  </c:pt>
                  <c:pt idx="8">
                    <c:v>Wednesday</c:v>
                  </c:pt>
                  <c:pt idx="9">
                    <c:v>Thursday</c:v>
                  </c:pt>
                  <c:pt idx="10">
                    <c:v>Friday</c:v>
                  </c:pt>
                </c:lvl>
                <c:lvl>
                  <c:pt idx="0">
                    <c:v>9/19</c:v>
                  </c:pt>
                  <c:pt idx="1">
                    <c:v>9/20</c:v>
                  </c:pt>
                  <c:pt idx="2">
                    <c:v>9/21</c:v>
                  </c:pt>
                  <c:pt idx="3">
                    <c:v>9/22</c:v>
                  </c:pt>
                  <c:pt idx="4">
                    <c:v>9/23</c:v>
                  </c:pt>
                  <c:pt idx="5">
                    <c:v>9/24</c:v>
                  </c:pt>
                  <c:pt idx="6">
                    <c:v>9/25</c:v>
                  </c:pt>
                  <c:pt idx="7">
                    <c:v>9/26</c:v>
                  </c:pt>
                  <c:pt idx="8">
                    <c:v>9/27</c:v>
                  </c:pt>
                  <c:pt idx="9">
                    <c:v>9/28</c:v>
                  </c:pt>
                  <c:pt idx="10">
                    <c:v>9/29</c:v>
                  </c:pt>
                </c:lvl>
              </c:multiLvlStrCache>
            </c:multiLvlStrRef>
          </c:cat>
          <c:val>
            <c:numRef>
              <c:f>Sheet1!$C$3:$C$13</c:f>
              <c:numCache>
                <c:formatCode>General</c:formatCode>
                <c:ptCount val="11"/>
                <c:pt idx="0">
                  <c:v>3.0</c:v>
                </c:pt>
                <c:pt idx="1">
                  <c:v>1.0</c:v>
                </c:pt>
                <c:pt idx="2">
                  <c:v>3.0</c:v>
                </c:pt>
                <c:pt idx="3">
                  <c:v>0.0</c:v>
                </c:pt>
                <c:pt idx="4">
                  <c:v>4.0</c:v>
                </c:pt>
                <c:pt idx="5">
                  <c:v>2.0</c:v>
                </c:pt>
                <c:pt idx="6">
                  <c:v>0.0</c:v>
                </c:pt>
                <c:pt idx="7">
                  <c:v>4.0</c:v>
                </c:pt>
                <c:pt idx="8">
                  <c:v>1.0</c:v>
                </c:pt>
                <c:pt idx="9">
                  <c:v>4.0</c:v>
                </c:pt>
                <c:pt idx="10">
                  <c:v>4.0</c:v>
                </c:pt>
              </c:numCache>
            </c:numRef>
          </c:val>
        </c:ser>
        <c:ser>
          <c:idx val="1"/>
          <c:order val="1"/>
          <c:tx>
            <c:strRef>
              <c:f>Sheet1!$D$2</c:f>
              <c:strCache>
                <c:ptCount val="1"/>
                <c:pt idx="0">
                  <c:v>Sean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Sheet1!$A$3:$B$13</c:f>
              <c:multiLvlStrCache>
                <c:ptCount val="11"/>
                <c:lvl>
                  <c:pt idx="0">
                    <c:v>Tuesday</c:v>
                  </c:pt>
                  <c:pt idx="1">
                    <c:v>Wednesday</c:v>
                  </c:pt>
                  <c:pt idx="2">
                    <c:v>Thursday</c:v>
                  </c:pt>
                  <c:pt idx="3">
                    <c:v>Friday</c:v>
                  </c:pt>
                  <c:pt idx="4">
                    <c:v>Saturday</c:v>
                  </c:pt>
                  <c:pt idx="5">
                    <c:v>Sunday</c:v>
                  </c:pt>
                  <c:pt idx="6">
                    <c:v>Monday</c:v>
                  </c:pt>
                  <c:pt idx="7">
                    <c:v>Tuesday</c:v>
                  </c:pt>
                  <c:pt idx="8">
                    <c:v>Wednesday</c:v>
                  </c:pt>
                  <c:pt idx="9">
                    <c:v>Thursday</c:v>
                  </c:pt>
                  <c:pt idx="10">
                    <c:v>Friday</c:v>
                  </c:pt>
                </c:lvl>
                <c:lvl>
                  <c:pt idx="0">
                    <c:v>9/19</c:v>
                  </c:pt>
                  <c:pt idx="1">
                    <c:v>9/20</c:v>
                  </c:pt>
                  <c:pt idx="2">
                    <c:v>9/21</c:v>
                  </c:pt>
                  <c:pt idx="3">
                    <c:v>9/22</c:v>
                  </c:pt>
                  <c:pt idx="4">
                    <c:v>9/23</c:v>
                  </c:pt>
                  <c:pt idx="5">
                    <c:v>9/24</c:v>
                  </c:pt>
                  <c:pt idx="6">
                    <c:v>9/25</c:v>
                  </c:pt>
                  <c:pt idx="7">
                    <c:v>9/26</c:v>
                  </c:pt>
                  <c:pt idx="8">
                    <c:v>9/27</c:v>
                  </c:pt>
                  <c:pt idx="9">
                    <c:v>9/28</c:v>
                  </c:pt>
                  <c:pt idx="10">
                    <c:v>9/29</c:v>
                  </c:pt>
                </c:lvl>
              </c:multiLvlStrCache>
            </c:multiLvlStrRef>
          </c:cat>
          <c:val>
            <c:numRef>
              <c:f>Sheet1!$D$3:$D$13</c:f>
              <c:numCache>
                <c:formatCode>General</c:formatCode>
                <c:ptCount val="11"/>
                <c:pt idx="0">
                  <c:v>3.0</c:v>
                </c:pt>
                <c:pt idx="1">
                  <c:v>0.0</c:v>
                </c:pt>
                <c:pt idx="2">
                  <c:v>4.0</c:v>
                </c:pt>
                <c:pt idx="3">
                  <c:v>0.0</c:v>
                </c:pt>
                <c:pt idx="4">
                  <c:v>5.0</c:v>
                </c:pt>
                <c:pt idx="5">
                  <c:v>0.0</c:v>
                </c:pt>
                <c:pt idx="6">
                  <c:v>2.0</c:v>
                </c:pt>
                <c:pt idx="7">
                  <c:v>3.0</c:v>
                </c:pt>
                <c:pt idx="8">
                  <c:v>2.0</c:v>
                </c:pt>
                <c:pt idx="9">
                  <c:v>3.0</c:v>
                </c:pt>
                <c:pt idx="10">
                  <c:v>6.0</c:v>
                </c:pt>
              </c:numCache>
            </c:numRef>
          </c:val>
        </c:ser>
        <c:ser>
          <c:idx val="2"/>
          <c:order val="2"/>
          <c:tx>
            <c:strRef>
              <c:f>Sheet1!$E$2</c:f>
              <c:strCache>
                <c:ptCount val="1"/>
                <c:pt idx="0">
                  <c:v>Andy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Sheet1!$A$3:$B$13</c:f>
              <c:multiLvlStrCache>
                <c:ptCount val="11"/>
                <c:lvl>
                  <c:pt idx="0">
                    <c:v>Tuesday</c:v>
                  </c:pt>
                  <c:pt idx="1">
                    <c:v>Wednesday</c:v>
                  </c:pt>
                  <c:pt idx="2">
                    <c:v>Thursday</c:v>
                  </c:pt>
                  <c:pt idx="3">
                    <c:v>Friday</c:v>
                  </c:pt>
                  <c:pt idx="4">
                    <c:v>Saturday</c:v>
                  </c:pt>
                  <c:pt idx="5">
                    <c:v>Sunday</c:v>
                  </c:pt>
                  <c:pt idx="6">
                    <c:v>Monday</c:v>
                  </c:pt>
                  <c:pt idx="7">
                    <c:v>Tuesday</c:v>
                  </c:pt>
                  <c:pt idx="8">
                    <c:v>Wednesday</c:v>
                  </c:pt>
                  <c:pt idx="9">
                    <c:v>Thursday</c:v>
                  </c:pt>
                  <c:pt idx="10">
                    <c:v>Friday</c:v>
                  </c:pt>
                </c:lvl>
                <c:lvl>
                  <c:pt idx="0">
                    <c:v>9/19</c:v>
                  </c:pt>
                  <c:pt idx="1">
                    <c:v>9/20</c:v>
                  </c:pt>
                  <c:pt idx="2">
                    <c:v>9/21</c:v>
                  </c:pt>
                  <c:pt idx="3">
                    <c:v>9/22</c:v>
                  </c:pt>
                  <c:pt idx="4">
                    <c:v>9/23</c:v>
                  </c:pt>
                  <c:pt idx="5">
                    <c:v>9/24</c:v>
                  </c:pt>
                  <c:pt idx="6">
                    <c:v>9/25</c:v>
                  </c:pt>
                  <c:pt idx="7">
                    <c:v>9/26</c:v>
                  </c:pt>
                  <c:pt idx="8">
                    <c:v>9/27</c:v>
                  </c:pt>
                  <c:pt idx="9">
                    <c:v>9/28</c:v>
                  </c:pt>
                  <c:pt idx="10">
                    <c:v>9/29</c:v>
                  </c:pt>
                </c:lvl>
              </c:multiLvlStrCache>
            </c:multiLvlStrRef>
          </c:cat>
          <c:val>
            <c:numRef>
              <c:f>Sheet1!$E$3:$E$13</c:f>
              <c:numCache>
                <c:formatCode>General</c:formatCode>
                <c:ptCount val="11"/>
                <c:pt idx="0">
                  <c:v>3.0</c:v>
                </c:pt>
                <c:pt idx="1">
                  <c:v>1.0</c:v>
                </c:pt>
                <c:pt idx="2">
                  <c:v>3.0</c:v>
                </c:pt>
                <c:pt idx="3">
                  <c:v>0.0</c:v>
                </c:pt>
                <c:pt idx="4">
                  <c:v>4.0</c:v>
                </c:pt>
                <c:pt idx="5">
                  <c:v>0.0</c:v>
                </c:pt>
                <c:pt idx="6">
                  <c:v>1.0</c:v>
                </c:pt>
                <c:pt idx="7">
                  <c:v>3.0</c:v>
                </c:pt>
                <c:pt idx="8">
                  <c:v>1.0</c:v>
                </c:pt>
                <c:pt idx="9">
                  <c:v>3.0</c:v>
                </c:pt>
                <c:pt idx="10">
                  <c:v>7.0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770145088"/>
        <c:axId val="770147920"/>
      </c:barChart>
      <c:catAx>
        <c:axId val="7701450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0147920"/>
        <c:crosses val="autoZero"/>
        <c:auto val="1"/>
        <c:lblAlgn val="ctr"/>
        <c:lblOffset val="100"/>
        <c:noMultiLvlLbl val="0"/>
      </c:catAx>
      <c:valAx>
        <c:axId val="770147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/>
                  <a:t>Hours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0145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solidFill>
          <a:schemeClr val="bg1">
            <a:lumMod val="95000"/>
          </a:schemeClr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79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267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563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791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192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53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9/29/17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721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9/29/17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74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9/29/17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946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12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948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FB5AE-0255-BD48-BFE0-28CF58CF22AD}" type="datetimeFigureOut">
              <a:rPr lang="en-US" smtClean="0"/>
              <a:t>9/29/17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44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s.gov/data/#api" TargetMode="External"/><Relationship Id="rId4" Type="http://schemas.openxmlformats.org/officeDocument/2006/relationships/hyperlink" Target="https://developers.google.com/maps/documentation/distance-matrix/" TargetMode="External"/><Relationship Id="rId5" Type="http://schemas.openxmlformats.org/officeDocument/2006/relationships/hyperlink" Target="http://ourairports.com/data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ensus.gov/data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b="1" dirty="0" smtClean="0"/>
              <a:t>Dissolvable Data</a:t>
            </a:r>
            <a:endParaRPr lang="en-US" sz="96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Andy </a:t>
            </a:r>
            <a:r>
              <a:rPr lang="en-US" sz="4000" dirty="0" smtClean="0"/>
              <a:t>Oh</a:t>
            </a:r>
            <a:br>
              <a:rPr lang="en-US" sz="4000" dirty="0" smtClean="0"/>
            </a:br>
            <a:r>
              <a:rPr lang="en-US" sz="4000" dirty="0" smtClean="0"/>
              <a:t>Sean </a:t>
            </a:r>
            <a:r>
              <a:rPr lang="en-US" sz="4000" dirty="0" err="1" smtClean="0"/>
              <a:t>Slavin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 err="1" smtClean="0"/>
              <a:t>Baskaran</a:t>
            </a:r>
            <a:r>
              <a:rPr lang="en-US" sz="4000" dirty="0" smtClean="0"/>
              <a:t> </a:t>
            </a:r>
            <a:r>
              <a:rPr lang="en-US" sz="4000" dirty="0" smtClean="0"/>
              <a:t>Viswanathan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68962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Process</a:t>
            </a:r>
            <a:endParaRPr lang="en-US" sz="6000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 anchorCtr="1"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Census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Labor Force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Airport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Distance Matrix</a:t>
            </a:r>
          </a:p>
        </p:txBody>
      </p:sp>
    </p:spTree>
    <p:extLst>
      <p:ext uri="{BB962C8B-B14F-4D97-AF65-F5344CB8AC3E}">
        <p14:creationId xmlns:p14="http://schemas.microsoft.com/office/powerpoint/2010/main" val="44743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Code</a:t>
            </a:r>
            <a:endParaRPr lang="en-US" sz="6000" b="1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100" y="3052349"/>
            <a:ext cx="65278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4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183" y="1838739"/>
            <a:ext cx="98933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3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92200"/>
            <a:ext cx="108204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31" y="2147955"/>
            <a:ext cx="11290024" cy="232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2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497" y="228599"/>
            <a:ext cx="9795975" cy="629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80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217" y="338638"/>
            <a:ext cx="10407084" cy="629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5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19" y="1169781"/>
            <a:ext cx="5156200" cy="4279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576" y="1149903"/>
            <a:ext cx="50165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20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634" y="239564"/>
            <a:ext cx="9841708" cy="636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1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The Secret Sauce</a:t>
            </a:r>
            <a:endParaRPr lang="en-US" sz="60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3784">
            <a:off x="9212289" y="442891"/>
            <a:ext cx="367897" cy="1170031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0" y="2209330"/>
            <a:ext cx="12208475" cy="4493893"/>
            <a:chOff x="0" y="2209330"/>
            <a:chExt cx="12208475" cy="449389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/>
                <p:cNvSpPr txBox="1"/>
                <p:nvPr/>
              </p:nvSpPr>
              <p:spPr>
                <a:xfrm>
                  <a:off x="0" y="2209330"/>
                  <a:ext cx="12208475" cy="36781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b="1" i="1" dirty="0" smtClean="0">
                          <a:latin typeface="Cambria Math" charset="0"/>
                        </a:rPr>
                        <m:t>𝑶𝒗𝒆𝒓𝒂𝒍𝒍</m:t>
                      </m:r>
                      <m:r>
                        <a:rPr lang="en-US" sz="2400" b="1" i="1" dirty="0" smtClean="0">
                          <a:latin typeface="Cambria Math" charset="0"/>
                        </a:rPr>
                        <m:t> </m:t>
                      </m:r>
                      <m:r>
                        <a:rPr lang="en-US" sz="2400" b="1" i="1" dirty="0" smtClean="0">
                          <a:latin typeface="Cambria Math" charset="0"/>
                        </a:rPr>
                        <m:t>𝑺𝒄𝒐𝒓𝒆</m:t>
                      </m:r>
                      <m:r>
                        <a:rPr lang="en-US" sz="2400" b="1" i="1" dirty="0" smtClean="0">
                          <a:latin typeface="Cambria Math" charset="0"/>
                        </a:rPr>
                        <m:t> 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=</m:t>
                      </m:r>
                    </m:oMath>
                  </a14:m>
                  <a:r>
                    <a:rPr lang="en-US" sz="2800" dirty="0" smtClean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i="1" dirty="0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sz="2800" b="1" i="1" dirty="0" smtClean="0">
                                  <a:latin typeface="Cambria Math" charset="0"/>
                                </a:rPr>
                                <m:t>𝑾𝒖</m:t>
                              </m:r>
                              <m:r>
                                <a:rPr lang="en-US" sz="2800" b="1" i="1" baseline="-25000" dirty="0" smtClean="0">
                                  <a:latin typeface="Cambria Math" charset="0"/>
                                </a:rPr>
                                <m:t>𝟏</m:t>
                              </m:r>
                              <m:r>
                                <a:rPr lang="en-US" sz="2800" i="1" baseline="-25000" dirty="0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i="1" dirty="0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800" i="1" dirty="0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i="1" dirty="0" smtClean="0">
                                  <a:latin typeface="Cambria Math" charset="0"/>
                                </a:rPr>
                                <m:t>𝑃𝑜𝑝𝑢𝑙𝑎𝑡𝑖𝑜𝑛</m:t>
                              </m:r>
                            </m:e>
                            <m:e>
                              <m:r>
                                <a:rPr lang="en-US" sz="2800" i="1" dirty="0" smtClean="0">
                                  <a:latin typeface="Cambria Math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sz="2800" b="1" i="0" dirty="0" smtClean="0">
                                  <a:latin typeface="Cambria Math" charset="0"/>
                                </a:rPr>
                                <m:t>𝐖𝐮</m:t>
                              </m:r>
                              <m:r>
                                <a:rPr lang="en-US" sz="2800" b="1" i="0" baseline="-25000" dirty="0" smtClean="0">
                                  <a:latin typeface="Cambria Math" charset="0"/>
                                </a:rPr>
                                <m:t>𝟐</m:t>
                              </m:r>
                              <m:d>
                                <m:dPr>
                                  <m:ctrlPr>
                                    <a:rPr lang="mr-IN" sz="2800" i="1" dirty="0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mr-IN" sz="2800" i="1" dirty="0" smtClean="0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1" i="1" dirty="0" smtClean="0">
                                          <a:latin typeface="Cambria Math" charset="0"/>
                                        </a:rPr>
                                        <m:t>𝑾𝒇</m:t>
                                      </m:r>
                                      <m:r>
                                        <a:rPr lang="en-US" sz="2800" b="1" i="1" baseline="-25000" dirty="0" smtClean="0">
                                          <a:latin typeface="Cambria Math" charset="0"/>
                                        </a:rPr>
                                        <m:t>𝟏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𝐿𝑎𝑏𝑜𝑟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𝐹𝑜𝑟𝑐𝑒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 + </m:t>
                                      </m:r>
                                      <m:r>
                                        <a:rPr lang="en-US" sz="2800" b="1" i="1" dirty="0" smtClean="0">
                                          <a:latin typeface="Cambria Math" charset="0"/>
                                        </a:rPr>
                                        <m:t>𝑾𝒇</m:t>
                                      </m:r>
                                      <m:r>
                                        <a:rPr lang="en-US" sz="2800" b="1" i="1" baseline="-25000" dirty="0" smtClean="0">
                                          <a:latin typeface="Cambria Math" charset="0"/>
                                        </a:rPr>
                                        <m:t>𝟐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𝐿𝑎𝑏𝑜𝑟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𝐹𝑜𝑟𝑐𝑒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 + </m:t>
                                      </m:r>
                                      <m:r>
                                        <a:rPr lang="en-US" sz="2800" b="1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𝑾𝒇</m:t>
                                      </m:r>
                                      <m:r>
                                        <a:rPr lang="en-US" sz="2800" b="1" i="1" baseline="-2500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𝟑</m:t>
                                      </m:r>
                                      <m:r>
                                        <a:rPr lang="en-US" sz="280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𝐿𝑎𝑏𝑜𝑟</m:t>
                                      </m:r>
                                      <m:r>
                                        <a:rPr lang="en-US" sz="280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𝐹𝑜𝑟𝑐𝑒</m:t>
                                      </m:r>
                                    </m:num>
                                    <m:den>
                                      <m:r>
                                        <a:rPr lang="en-US" sz="2800" b="0" i="1" dirty="0" smtClean="0">
                                          <a:latin typeface="Cambria Math" charset="0"/>
                                        </a:rPr>
                                        <m:t>8 </m:t>
                                      </m:r>
                                      <m:r>
                                        <a:rPr lang="en-US" sz="2800" b="0" i="1" dirty="0" smtClean="0">
                                          <a:latin typeface="Cambria Math" charset="0"/>
                                        </a:rPr>
                                        <m:t>𝑜𝑟</m:t>
                                      </m:r>
                                      <m:r>
                                        <a:rPr lang="en-US" sz="2800" b="0" i="1" dirty="0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b="1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𝟏𝟎</m:t>
                                      </m:r>
                                      <m:r>
                                        <a:rPr lang="en-US" sz="2800" b="0" i="1" dirty="0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2800" dirty="0" smtClean="0"/>
                                <m:t>  </m:t>
                              </m:r>
                            </m:e>
                            <m:e>
                              <m:r>
                                <a:rPr lang="en-US" sz="2800" i="1" dirty="0" smtClean="0">
                                  <a:latin typeface="Cambria Math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sz="2800" b="1" i="1" smtClean="0">
                                  <a:latin typeface="Cambria Math" charset="0"/>
                                </a:rPr>
                                <m:t>𝑾𝒖</m:t>
                              </m:r>
                              <m:r>
                                <a:rPr lang="en-US" sz="2800" b="1" i="1" baseline="-25000" smtClean="0">
                                  <a:latin typeface="Cambria Math" charset="0"/>
                                </a:rPr>
                                <m:t>𝟑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𝑃𝑟𝑜𝑥𝑖𝑚𝑖𝑡𝑦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𝑡𝑜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𝐶𝑖𝑡𝑦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𝐶𝑒𝑛𝑡𝑒𝑟</m:t>
                              </m:r>
                              <m:r>
                                <m:rPr>
                                  <m:nor/>
                                </m:rPr>
                                <a:rPr lang="en-US" sz="2800" b="0" i="1" dirty="0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sz="2800" b="1" i="1" smtClean="0">
                                  <a:latin typeface="Cambria Math" charset="0"/>
                                </a:rPr>
                                <m:t>𝑾𝒖</m:t>
                              </m:r>
                              <m:r>
                                <a:rPr lang="en-US" sz="2800" b="1" i="1" baseline="-25000" smtClean="0">
                                  <a:latin typeface="Cambria Math" charset="0"/>
                                </a:rPr>
                                <m:t>𝟒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𝑃𝑟𝑜𝑥𝑖𝑚𝑖𝑡𝑦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𝑡𝑜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𝐴𝑖𝑟𝑝𝑜𝑟𝑡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en-US" sz="2800" dirty="0" smtClean="0"/>
                    <a:t>		</a:t>
                  </a:r>
                </a:p>
              </p:txBody>
            </p:sp>
          </mc:Choice>
          <mc:Fallback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2209330"/>
                  <a:ext cx="12208475" cy="367812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TextBox 2"/>
            <p:cNvSpPr txBox="1"/>
            <p:nvPr/>
          </p:nvSpPr>
          <p:spPr>
            <a:xfrm>
              <a:off x="3286863" y="6180003"/>
              <a:ext cx="56347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 smtClean="0"/>
                <a:t>Wu</a:t>
              </a:r>
              <a:r>
                <a:rPr lang="en-US" sz="2800" i="1" baseline="-25000" dirty="0" smtClean="0"/>
                <a:t>1</a:t>
              </a:r>
              <a:r>
                <a:rPr lang="mr-IN" sz="2800" i="1" baseline="-25000" dirty="0" smtClean="0"/>
                <a:t>…</a:t>
              </a:r>
              <a:r>
                <a:rPr lang="en-US" sz="2800" i="1" baseline="-25000" dirty="0" smtClean="0"/>
                <a:t>4</a:t>
              </a:r>
              <a:r>
                <a:rPr lang="en-US" sz="2800" i="1" dirty="0" smtClean="0"/>
                <a:t> and Wf</a:t>
              </a:r>
              <a:r>
                <a:rPr lang="en-US" sz="2800" i="1" baseline="-25000" dirty="0" smtClean="0"/>
                <a:t>1</a:t>
              </a:r>
              <a:r>
                <a:rPr lang="mr-IN" sz="2800" i="1" baseline="-25000" dirty="0" smtClean="0"/>
                <a:t>…</a:t>
              </a:r>
              <a:r>
                <a:rPr lang="en-US" sz="2800" i="1" baseline="-25000" dirty="0" smtClean="0"/>
                <a:t>3</a:t>
              </a:r>
              <a:r>
                <a:rPr lang="en-US" sz="2800" i="1" dirty="0" smtClean="0"/>
                <a:t> are weighted values</a:t>
              </a:r>
              <a:endParaRPr lang="en-US" sz="28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4875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Quick Facts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3028" y="2085762"/>
            <a:ext cx="2086152" cy="61781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3 </a:t>
            </a:r>
            <a:r>
              <a:rPr lang="en-US" dirty="0" err="1" smtClean="0"/>
              <a:t>MacBooks</a:t>
            </a:r>
            <a:endParaRPr lang="en-US" dirty="0" smtClean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739194357"/>
              </p:ext>
            </p:extLst>
          </p:nvPr>
        </p:nvGraphicFramePr>
        <p:xfrm>
          <a:off x="-718350" y="2952817"/>
          <a:ext cx="5308908" cy="3539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654318"/>
              </p:ext>
            </p:extLst>
          </p:nvPr>
        </p:nvGraphicFramePr>
        <p:xfrm>
          <a:off x="4434507" y="3098649"/>
          <a:ext cx="4152900" cy="3393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8675"/>
                <a:gridCol w="923925"/>
                <a:gridCol w="762000"/>
                <a:gridCol w="723900"/>
                <a:gridCol w="914400"/>
              </a:tblGrid>
              <a:tr h="24130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# of Hours Worked on Project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Date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Day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err="1">
                          <a:effectLst/>
                        </a:rPr>
                        <a:t>Baskaran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Sean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Andy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9/19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Tuesday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9/20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Wednesday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9/21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Thursday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9/22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Friday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9/23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Saturday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9/24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Sunday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u="none" strike="noStrike">
                          <a:effectLst/>
                        </a:rPr>
                        <a:t>2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9/25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Monday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u="none" strike="noStrike">
                          <a:effectLst/>
                        </a:rPr>
                        <a:t>2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9/26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Tuesday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9/27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Wednesday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u="none" strike="noStrike">
                          <a:effectLst/>
                        </a:rPr>
                        <a:t>2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9/28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Thursday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9/29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Friday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11 Days</a:t>
                      </a:r>
                      <a:endParaRPr lang="en-US" sz="1500" b="1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5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26</a:t>
                      </a:r>
                      <a:endParaRPr lang="is-IS" sz="1500" b="1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5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28</a:t>
                      </a:r>
                      <a:endParaRPr lang="is-IS" sz="1500" b="1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5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26</a:t>
                      </a:r>
                      <a:endParaRPr lang="is-IS" sz="1500" b="1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 flipH="1">
            <a:off x="6227857" y="485432"/>
            <a:ext cx="1040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USELESS</a:t>
            </a:r>
            <a:endParaRPr lang="en-US" sz="1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1114" y="3560403"/>
            <a:ext cx="3492500" cy="232410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754747" y="1613054"/>
            <a:ext cx="3832660" cy="617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dirty="0" smtClean="0"/>
              <a:t>3 Brains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dirty="0" smtClean="0"/>
              <a:t>11 Days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dirty="0" smtClean="0"/>
              <a:t>28 hours of brainpower</a:t>
            </a:r>
            <a:endParaRPr lang="en-US" dirty="0" smtClean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9256040" y="2085763"/>
            <a:ext cx="2342647" cy="617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dirty="0" smtClean="0"/>
              <a:t>0 Energy Drink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51590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4" grpId="0">
        <p:bldAsOne/>
      </p:bldGraphic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Secret Sauce in Code</a:t>
            </a:r>
            <a:endParaRPr lang="en-US" sz="6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28" y="4204252"/>
            <a:ext cx="11406344" cy="11377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28" y="2008740"/>
            <a:ext cx="83693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4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Result</a:t>
            </a:r>
            <a:r>
              <a:rPr lang="en-US" sz="6000" dirty="0" smtClean="0"/>
              <a:t> </a:t>
            </a:r>
            <a:endParaRPr lang="en-US" sz="6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98" y="1690688"/>
            <a:ext cx="10689203" cy="455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7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659" y="1280160"/>
            <a:ext cx="7343916" cy="366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9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Result Comparisons</a:t>
            </a:r>
            <a:endParaRPr lang="en-US" sz="6000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46978"/>
              </p:ext>
            </p:extLst>
          </p:nvPr>
        </p:nvGraphicFramePr>
        <p:xfrm>
          <a:off x="214678" y="1680749"/>
          <a:ext cx="1801241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155"/>
                <a:gridCol w="1450086"/>
              </a:tblGrid>
              <a:tr h="30578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Dissolvable</a:t>
                      </a:r>
                      <a:r>
                        <a:rPr lang="en-US" baseline="0" dirty="0" smtClean="0"/>
                        <a:t> Data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#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City</a:t>
                      </a:r>
                      <a:endParaRPr lang="en-US" b="1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Phoenix</a:t>
                      </a:r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San Diego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San</a:t>
                      </a:r>
                      <a:r>
                        <a:rPr lang="en-US" baseline="0" dirty="0" smtClean="0"/>
                        <a:t> Antonio</a:t>
                      </a:r>
                      <a:endParaRPr lang="en-US" dirty="0" smtClean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Dallas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Philadelphia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435973"/>
              </p:ext>
            </p:extLst>
          </p:nvPr>
        </p:nvGraphicFramePr>
        <p:xfrm>
          <a:off x="4079510" y="1680749"/>
          <a:ext cx="2009902" cy="2560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1155"/>
                <a:gridCol w="1658747"/>
              </a:tblGrid>
              <a:tr h="30578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Quartz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#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City</a:t>
                      </a:r>
                      <a:endParaRPr lang="en-US" b="1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Salt Lake City</a:t>
                      </a:r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Denver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Boston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Raleigh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Washington DC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574326"/>
              </p:ext>
            </p:extLst>
          </p:nvPr>
        </p:nvGraphicFramePr>
        <p:xfrm>
          <a:off x="10081681" y="1680749"/>
          <a:ext cx="1801241" cy="256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1155"/>
                <a:gridCol w="1450086"/>
              </a:tblGrid>
              <a:tr h="30578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Textio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#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City</a:t>
                      </a:r>
                      <a:endParaRPr lang="en-US" b="1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Birmingham</a:t>
                      </a:r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Grand Rapids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Montreal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Salt Lake City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New Orleans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923214"/>
              </p:ext>
            </p:extLst>
          </p:nvPr>
        </p:nvGraphicFramePr>
        <p:xfrm>
          <a:off x="6219341" y="1685760"/>
          <a:ext cx="1801241" cy="2560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1155"/>
                <a:gridCol w="1450086"/>
              </a:tblGrid>
              <a:tr h="30578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MarketWatch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#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City</a:t>
                      </a:r>
                      <a:endParaRPr lang="en-US" b="1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Atlanta</a:t>
                      </a:r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Austin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Baltimore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Boston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Bridgeport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821212"/>
              </p:ext>
            </p:extLst>
          </p:nvPr>
        </p:nvGraphicFramePr>
        <p:xfrm>
          <a:off x="2147094" y="1680749"/>
          <a:ext cx="1801241" cy="2560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51155"/>
                <a:gridCol w="1450086"/>
              </a:tblGrid>
              <a:tr h="30578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Bloomberg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#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City</a:t>
                      </a:r>
                      <a:endParaRPr lang="en-US" b="1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Toronto</a:t>
                      </a:r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Boston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Washington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Atlanta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Dallas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160309"/>
              </p:ext>
            </p:extLst>
          </p:nvPr>
        </p:nvGraphicFramePr>
        <p:xfrm>
          <a:off x="8150511" y="1680749"/>
          <a:ext cx="1801241" cy="256032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51155"/>
                <a:gridCol w="1450086"/>
              </a:tblGrid>
              <a:tr h="30578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CityLab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#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City</a:t>
                      </a:r>
                      <a:endParaRPr lang="en-US" b="1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Chicago</a:t>
                      </a:r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Dallas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Philadelphia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Atlanta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Phoenix</a:t>
                      </a: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9" name="Group 18"/>
          <p:cNvGrpSpPr/>
          <p:nvPr/>
        </p:nvGrpSpPr>
        <p:grpSpPr>
          <a:xfrm>
            <a:off x="214055" y="2791944"/>
            <a:ext cx="9737697" cy="1449125"/>
            <a:chOff x="214055" y="3328656"/>
            <a:chExt cx="9737697" cy="1449125"/>
          </a:xfrm>
        </p:grpSpPr>
        <p:sp>
          <p:nvSpPr>
            <p:cNvPr id="13" name="Rectangle 12"/>
            <p:cNvSpPr/>
            <p:nvPr/>
          </p:nvSpPr>
          <p:spPr>
            <a:xfrm>
              <a:off x="2145848" y="4412973"/>
              <a:ext cx="1802488" cy="3648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14055" y="4048165"/>
              <a:ext cx="1802488" cy="3648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149264" y="3328656"/>
              <a:ext cx="1802488" cy="3648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148347" y="2791944"/>
            <a:ext cx="5872228" cy="1084317"/>
            <a:chOff x="2148347" y="3328656"/>
            <a:chExt cx="5872228" cy="1084317"/>
          </a:xfrm>
        </p:grpSpPr>
        <p:sp>
          <p:nvSpPr>
            <p:cNvPr id="16" name="Rectangle 15"/>
            <p:cNvSpPr/>
            <p:nvPr/>
          </p:nvSpPr>
          <p:spPr>
            <a:xfrm>
              <a:off x="2148347" y="3328656"/>
              <a:ext cx="1802488" cy="364808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077010" y="3683357"/>
              <a:ext cx="2011148" cy="364808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218087" y="4048165"/>
              <a:ext cx="1802488" cy="364808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20" y="4283105"/>
            <a:ext cx="2344472" cy="236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5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Not bad, right? </a:t>
            </a:r>
            <a:endParaRPr lang="en-US" sz="6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843" y="1899410"/>
            <a:ext cx="5718313" cy="398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4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Wish List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1"/>
          <a:lstStyle/>
          <a:p>
            <a:pPr marL="0" indent="0" fontAlgn="base">
              <a:buNone/>
            </a:pPr>
            <a:r>
              <a:rPr lang="en-US" dirty="0" smtClean="0"/>
              <a:t>Accuracy </a:t>
            </a:r>
            <a:r>
              <a:rPr lang="en-US" dirty="0"/>
              <a:t>would be </a:t>
            </a:r>
            <a:r>
              <a:rPr lang="en-US" b="1" u="sng" dirty="0">
                <a:solidFill>
                  <a:srgbClr val="C00000"/>
                </a:solidFill>
              </a:rPr>
              <a:t>greatly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improved if </a:t>
            </a:r>
            <a:r>
              <a:rPr lang="en-US" dirty="0" smtClean="0"/>
              <a:t>we use: </a:t>
            </a:r>
          </a:p>
          <a:p>
            <a:pPr lvl="1" fontAlgn="base"/>
            <a:r>
              <a:rPr lang="en-US" sz="2800" dirty="0" smtClean="0"/>
              <a:t>Commercial Real </a:t>
            </a:r>
            <a:r>
              <a:rPr lang="en-US" sz="2800" dirty="0" smtClean="0"/>
              <a:t>Estate </a:t>
            </a:r>
            <a:r>
              <a:rPr lang="en-US" sz="2800" dirty="0" smtClean="0"/>
              <a:t>Data</a:t>
            </a:r>
            <a:endParaRPr lang="en-US" sz="2800" dirty="0" smtClean="0"/>
          </a:p>
          <a:p>
            <a:pPr lvl="1" fontAlgn="base"/>
            <a:r>
              <a:rPr lang="en-US" sz="2800" dirty="0" smtClean="0"/>
              <a:t>Mass Transit Data </a:t>
            </a:r>
          </a:p>
          <a:p>
            <a:pPr lvl="1" fontAlgn="base"/>
            <a:r>
              <a:rPr lang="en-US" sz="2800" dirty="0"/>
              <a:t>Community Fit/Cultural Diversity </a:t>
            </a:r>
            <a:r>
              <a:rPr lang="en-US" sz="2800" dirty="0" smtClean="0"/>
              <a:t>Data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4156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Challenge</a:t>
            </a:r>
            <a:endParaRPr lang="en-US" sz="6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341" y="2197584"/>
            <a:ext cx="5935317" cy="333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0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Questions? Comments? </a:t>
            </a:r>
            <a:endParaRPr lang="en-US" sz="6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116" y="1690688"/>
            <a:ext cx="2661372" cy="498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4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757" y="1550448"/>
            <a:ext cx="4253948" cy="347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7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479393"/>
              </p:ext>
            </p:extLst>
          </p:nvPr>
        </p:nvGraphicFramePr>
        <p:xfrm>
          <a:off x="215900" y="438150"/>
          <a:ext cx="11760200" cy="5981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24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Collaboration Tools</a:t>
            </a:r>
            <a:endParaRPr lang="en-US" sz="6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224" y="3242766"/>
            <a:ext cx="3381976" cy="11565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3242766"/>
            <a:ext cx="3454643" cy="10350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200" y="4357525"/>
            <a:ext cx="2540000" cy="1943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3175" y="1791321"/>
            <a:ext cx="4464050" cy="101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67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6000" b="1" dirty="0"/>
              <a:t>Where to set up a company?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882" y="1690688"/>
            <a:ext cx="8644235" cy="463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78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loud 6"/>
          <p:cNvSpPr/>
          <p:nvPr/>
        </p:nvSpPr>
        <p:spPr>
          <a:xfrm>
            <a:off x="4147408" y="704334"/>
            <a:ext cx="6585643" cy="4094399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8947" y="1234190"/>
            <a:ext cx="5016157" cy="26836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Amazon HQ2</a:t>
            </a:r>
          </a:p>
          <a:p>
            <a:pPr marL="0" indent="0">
              <a:buNone/>
            </a:pPr>
            <a:r>
              <a:rPr lang="en-US" sz="3200" dirty="0" smtClean="0"/>
              <a:t>Population </a:t>
            </a:r>
            <a:r>
              <a:rPr lang="en-US" sz="3200" b="1" dirty="0" smtClean="0"/>
              <a:t>≥</a:t>
            </a:r>
            <a:r>
              <a:rPr lang="en-US" sz="3200" dirty="0" smtClean="0"/>
              <a:t> 1,000,000 </a:t>
            </a:r>
          </a:p>
          <a:p>
            <a:pPr marL="0" indent="0">
              <a:buNone/>
            </a:pPr>
            <a:r>
              <a:rPr lang="en-US" sz="3200" dirty="0"/>
              <a:t>Major Airport </a:t>
            </a:r>
            <a:r>
              <a:rPr lang="en-US" sz="3200" b="1" dirty="0"/>
              <a:t>≤</a:t>
            </a:r>
            <a:r>
              <a:rPr lang="en-US" sz="3200" dirty="0"/>
              <a:t> 45 minutes</a:t>
            </a:r>
          </a:p>
          <a:p>
            <a:pPr marL="0" indent="0">
              <a:buNone/>
            </a:pPr>
            <a:r>
              <a:rPr lang="en-US" sz="3200" dirty="0" smtClean="0"/>
              <a:t>City Center </a:t>
            </a:r>
            <a:r>
              <a:rPr lang="en-US" sz="3200" b="1" dirty="0" smtClean="0"/>
              <a:t>≤</a:t>
            </a:r>
            <a:r>
              <a:rPr lang="en-US" sz="3200" dirty="0" smtClean="0"/>
              <a:t> 30 miles</a:t>
            </a:r>
          </a:p>
          <a:p>
            <a:pPr marL="0" indent="0">
              <a:buNone/>
            </a:pPr>
            <a:r>
              <a:rPr lang="en-US" sz="3200" dirty="0" smtClean="0"/>
              <a:t>50,000 workers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0941" y="2489086"/>
            <a:ext cx="6787978" cy="4368914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58688" y="-117840"/>
            <a:ext cx="3788719" cy="3788719"/>
            <a:chOff x="358688" y="-117840"/>
            <a:chExt cx="3788719" cy="378871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8688" y="-117840"/>
              <a:ext cx="3788719" cy="3788719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120814" y="477737"/>
              <a:ext cx="22644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 smtClean="0"/>
                <a:t>Jeff Bezos</a:t>
              </a:r>
              <a:endParaRPr lang="en-US" sz="4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2356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41960" cy="32838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5519" y="3283890"/>
            <a:ext cx="1490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MarketWatch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406" y="3450203"/>
            <a:ext cx="6815594" cy="340779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14454" y="2997715"/>
            <a:ext cx="739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textio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8472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424" y="779228"/>
            <a:ext cx="4576497" cy="5689158"/>
          </a:xfrm>
          <a:prstGeom prst="rect">
            <a:avLst/>
          </a:prstGeom>
        </p:spPr>
      </p:pic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7564" y="1768762"/>
            <a:ext cx="6446573" cy="36261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86609" y="1399430"/>
            <a:ext cx="21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Brookings Institution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009730" y="409896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Quartz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2917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Data Source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U.S. Census </a:t>
            </a:r>
            <a:r>
              <a:rPr lang="en-US" dirty="0" smtClean="0"/>
              <a:t>Bureau</a:t>
            </a:r>
          </a:p>
          <a:p>
            <a:pPr lvl="1"/>
            <a:r>
              <a:rPr lang="en-US" sz="1500" dirty="0">
                <a:hlinkClick r:id="rId2"/>
              </a:rPr>
              <a:t>https://</a:t>
            </a:r>
            <a:r>
              <a:rPr lang="en-US" sz="1500" dirty="0" smtClean="0">
                <a:hlinkClick r:id="rId2"/>
              </a:rPr>
              <a:t>www.census.gov/data.html</a:t>
            </a:r>
            <a:endParaRPr lang="en-US" sz="1500" dirty="0"/>
          </a:p>
          <a:p>
            <a:pPr lvl="1"/>
            <a:endParaRPr lang="en-US" sz="1500" dirty="0" smtClean="0"/>
          </a:p>
          <a:p>
            <a:r>
              <a:rPr lang="en-US" dirty="0"/>
              <a:t>U.S. Bureau of Labor </a:t>
            </a:r>
            <a:r>
              <a:rPr lang="en-US" dirty="0" smtClean="0"/>
              <a:t>Statistics</a:t>
            </a:r>
          </a:p>
          <a:p>
            <a:pPr lvl="1"/>
            <a:r>
              <a:rPr lang="en-US" sz="1500" dirty="0">
                <a:hlinkClick r:id="rId3"/>
              </a:rPr>
              <a:t>https://www.bls.gov/data/#</a:t>
            </a:r>
            <a:r>
              <a:rPr lang="en-US" sz="1500" dirty="0" smtClean="0">
                <a:hlinkClick r:id="rId3"/>
              </a:rPr>
              <a:t>api</a:t>
            </a:r>
            <a:endParaRPr lang="en-US" sz="1500" dirty="0" smtClean="0"/>
          </a:p>
          <a:p>
            <a:pPr lvl="1"/>
            <a:endParaRPr lang="en-US" sz="1500" dirty="0" smtClean="0"/>
          </a:p>
          <a:p>
            <a:r>
              <a:rPr lang="en-US" dirty="0" smtClean="0"/>
              <a:t>Google </a:t>
            </a:r>
            <a:r>
              <a:rPr lang="en-US" dirty="0" smtClean="0"/>
              <a:t>Map API </a:t>
            </a:r>
            <a:r>
              <a:rPr lang="mr-IN" dirty="0" smtClean="0"/>
              <a:t>–</a:t>
            </a:r>
            <a:r>
              <a:rPr lang="en-US" dirty="0" smtClean="0"/>
              <a:t> Distance </a:t>
            </a:r>
            <a:r>
              <a:rPr lang="en-US" dirty="0" smtClean="0"/>
              <a:t>Matrix</a:t>
            </a:r>
          </a:p>
          <a:p>
            <a:pPr lvl="1"/>
            <a:r>
              <a:rPr lang="en-US" sz="1500" dirty="0">
                <a:hlinkClick r:id="rId4"/>
              </a:rPr>
              <a:t>https://developers.google.com/maps/documentation/distance-matrix</a:t>
            </a:r>
            <a:r>
              <a:rPr lang="en-US" sz="1500" dirty="0" smtClean="0">
                <a:hlinkClick r:id="rId4"/>
              </a:rPr>
              <a:t>/</a:t>
            </a:r>
            <a:endParaRPr lang="en-US" sz="1500" dirty="0" smtClean="0"/>
          </a:p>
          <a:p>
            <a:pPr lvl="1"/>
            <a:endParaRPr lang="en-US" sz="1500" dirty="0" smtClean="0"/>
          </a:p>
          <a:p>
            <a:r>
              <a:rPr lang="en-US" dirty="0" err="1" smtClean="0"/>
              <a:t>OurAirports</a:t>
            </a:r>
            <a:endParaRPr lang="en-US" dirty="0" smtClean="0"/>
          </a:p>
          <a:p>
            <a:pPr lvl="1"/>
            <a:r>
              <a:rPr lang="en-US" sz="1500" dirty="0">
                <a:hlinkClick r:id="rId5"/>
              </a:rPr>
              <a:t>http://ourairports.com/data</a:t>
            </a:r>
            <a:r>
              <a:rPr lang="en-US" sz="1500" dirty="0" smtClean="0">
                <a:hlinkClick r:id="rId5"/>
              </a:rPr>
              <a:t>/</a:t>
            </a:r>
            <a:endParaRPr lang="en-US" sz="1500" dirty="0" smtClean="0"/>
          </a:p>
        </p:txBody>
      </p:sp>
    </p:spTree>
    <p:extLst>
      <p:ext uri="{BB962C8B-B14F-4D97-AF65-F5344CB8AC3E}">
        <p14:creationId xmlns:p14="http://schemas.microsoft.com/office/powerpoint/2010/main" val="49365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1527</TotalTime>
  <Words>357</Words>
  <Application>Microsoft Macintosh PowerPoint</Application>
  <PresentationFormat>Widescreen</PresentationFormat>
  <Paragraphs>194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Calibri</vt:lpstr>
      <vt:lpstr>Calibri Light</vt:lpstr>
      <vt:lpstr>Cambria Math</vt:lpstr>
      <vt:lpstr>Mangal</vt:lpstr>
      <vt:lpstr>Arial</vt:lpstr>
      <vt:lpstr>Office Theme</vt:lpstr>
      <vt:lpstr>Dissolvable Data</vt:lpstr>
      <vt:lpstr>Quick Facts</vt:lpstr>
      <vt:lpstr>PowerPoint Presentation</vt:lpstr>
      <vt:lpstr>Collaboration Tools</vt:lpstr>
      <vt:lpstr>Where to set up a company?</vt:lpstr>
      <vt:lpstr>PowerPoint Presentation</vt:lpstr>
      <vt:lpstr>PowerPoint Presentation</vt:lpstr>
      <vt:lpstr>PowerPoint Presentation</vt:lpstr>
      <vt:lpstr>Data Source</vt:lpstr>
      <vt:lpstr>Process</vt:lpstr>
      <vt:lpstr>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Secret Sauce</vt:lpstr>
      <vt:lpstr>Secret Sauce in Code</vt:lpstr>
      <vt:lpstr>Result </vt:lpstr>
      <vt:lpstr>PowerPoint Presentation</vt:lpstr>
      <vt:lpstr>Result Comparisons</vt:lpstr>
      <vt:lpstr>Not bad, right? </vt:lpstr>
      <vt:lpstr>Wish List</vt:lpstr>
      <vt:lpstr>Challenge</vt:lpstr>
      <vt:lpstr>Questions? Comments? 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Dissolvable Data</dc:title>
  <dc:creator>Microsoft Office User</dc:creator>
  <cp:lastModifiedBy>Microsoft Office User</cp:lastModifiedBy>
  <cp:revision>54</cp:revision>
  <dcterms:created xsi:type="dcterms:W3CDTF">2017-09-28T23:21:50Z</dcterms:created>
  <dcterms:modified xsi:type="dcterms:W3CDTF">2017-09-30T07:37:01Z</dcterms:modified>
</cp:coreProperties>
</file>